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64" r:id="rId6"/>
  </p:sldIdLst>
  <p:sldSz cx="12192000" cy="6858000"/>
  <p:notesSz cx="6858000" cy="9144000"/>
  <p:defaultTextStyle>
    <a:defPPr>
      <a:defRPr lang="en-N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2"/>
  </p:normalViewPr>
  <p:slideViewPr>
    <p:cSldViewPr snapToGrid="0">
      <p:cViewPr varScale="1">
        <p:scale>
          <a:sx n="106" d="100"/>
          <a:sy n="106" d="100"/>
        </p:scale>
        <p:origin x="79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97C095-1DF1-4478-946B-F9DF860FDCBB}" type="doc">
      <dgm:prSet loTypeId="urn:microsoft.com/office/officeart/2005/8/layout/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456B58A-6B6B-485C-AFFB-3A27ED394133}">
      <dgm:prSet/>
      <dgm:spPr/>
      <dgm:t>
        <a:bodyPr/>
        <a:lstStyle/>
        <a:p>
          <a:pPr>
            <a:defRPr cap="all"/>
          </a:pPr>
          <a:r>
            <a:rPr lang="en-GB" dirty="0"/>
            <a:t>1,074 companies analysed</a:t>
          </a:r>
          <a:br>
            <a:rPr lang="en-GB" dirty="0"/>
          </a:br>
          <a:endParaRPr lang="en-US" dirty="0"/>
        </a:p>
      </dgm:t>
    </dgm:pt>
    <dgm:pt modelId="{68DBB38E-E00F-4741-92C7-23423C2E08EF}" type="parTrans" cxnId="{7EC617BA-CAAF-4165-B3A6-9184ACAE3B80}">
      <dgm:prSet/>
      <dgm:spPr/>
      <dgm:t>
        <a:bodyPr/>
        <a:lstStyle/>
        <a:p>
          <a:endParaRPr lang="en-US"/>
        </a:p>
      </dgm:t>
    </dgm:pt>
    <dgm:pt modelId="{A4A05570-1CDB-459A-9323-32E74F68DFD5}" type="sibTrans" cxnId="{7EC617BA-CAAF-4165-B3A6-9184ACAE3B80}">
      <dgm:prSet/>
      <dgm:spPr/>
      <dgm:t>
        <a:bodyPr/>
        <a:lstStyle/>
        <a:p>
          <a:endParaRPr lang="en-US"/>
        </a:p>
      </dgm:t>
    </dgm:pt>
    <dgm:pt modelId="{2244C94E-EDDC-4662-B568-CB7D8A3CB2D6}">
      <dgm:prSet/>
      <dgm:spPr/>
      <dgm:t>
        <a:bodyPr/>
        <a:lstStyle/>
        <a:p>
          <a:pPr>
            <a:defRPr cap="all"/>
          </a:pPr>
          <a:r>
            <a:rPr lang="en-GB" dirty="0"/>
            <a:t>Missing values in City, Select Investors and Funding columns cleaned</a:t>
          </a:r>
          <a:br>
            <a:rPr lang="en-GB" dirty="0"/>
          </a:br>
          <a:endParaRPr lang="en-US" dirty="0"/>
        </a:p>
      </dgm:t>
    </dgm:pt>
    <dgm:pt modelId="{7896D91A-23B6-4009-BE1D-0DD73E70D9DC}" type="parTrans" cxnId="{24DF0D54-9505-4EB0-9E4B-2C8E80A312DE}">
      <dgm:prSet/>
      <dgm:spPr/>
      <dgm:t>
        <a:bodyPr/>
        <a:lstStyle/>
        <a:p>
          <a:endParaRPr lang="en-US"/>
        </a:p>
      </dgm:t>
    </dgm:pt>
    <dgm:pt modelId="{A166185B-1CD1-4954-80AE-7DC48917A8B9}" type="sibTrans" cxnId="{24DF0D54-9505-4EB0-9E4B-2C8E80A312DE}">
      <dgm:prSet/>
      <dgm:spPr/>
      <dgm:t>
        <a:bodyPr/>
        <a:lstStyle/>
        <a:p>
          <a:endParaRPr lang="en-US"/>
        </a:p>
      </dgm:t>
    </dgm:pt>
    <dgm:pt modelId="{EEEF55A1-93D3-4C7B-A1DF-FD3037CD11FA}">
      <dgm:prSet/>
      <dgm:spPr/>
      <dgm:t>
        <a:bodyPr/>
        <a:lstStyle/>
        <a:p>
          <a:pPr>
            <a:defRPr cap="all"/>
          </a:pPr>
          <a:r>
            <a:rPr lang="en-GB" dirty="0"/>
            <a:t>Funding and Valuation columns converted to numeric</a:t>
          </a:r>
          <a:br>
            <a:rPr lang="en-GB" dirty="0"/>
          </a:br>
          <a:endParaRPr lang="en-US" dirty="0"/>
        </a:p>
      </dgm:t>
    </dgm:pt>
    <dgm:pt modelId="{BB945B74-21FE-4B29-9763-543A40029871}" type="parTrans" cxnId="{9BD7556F-6DA1-4D65-B933-9DDEFE2CBA42}">
      <dgm:prSet/>
      <dgm:spPr/>
      <dgm:t>
        <a:bodyPr/>
        <a:lstStyle/>
        <a:p>
          <a:endParaRPr lang="en-US"/>
        </a:p>
      </dgm:t>
    </dgm:pt>
    <dgm:pt modelId="{2F90749E-477D-47B0-A8A9-F893D842A2B4}" type="sibTrans" cxnId="{9BD7556F-6DA1-4D65-B933-9DDEFE2CBA42}">
      <dgm:prSet/>
      <dgm:spPr/>
      <dgm:t>
        <a:bodyPr/>
        <a:lstStyle/>
        <a:p>
          <a:endParaRPr lang="en-US"/>
        </a:p>
      </dgm:t>
    </dgm:pt>
    <dgm:pt modelId="{DDD7134A-0EAC-4C24-8F7F-7F9D2AD322E4}">
      <dgm:prSet/>
      <dgm:spPr/>
      <dgm:t>
        <a:bodyPr/>
        <a:lstStyle/>
        <a:p>
          <a:pPr>
            <a:defRPr cap="all"/>
          </a:pPr>
          <a:r>
            <a:rPr lang="en-GB" dirty="0"/>
            <a:t>Artificial intelligence industry values unified</a:t>
          </a:r>
          <a:br>
            <a:rPr lang="en-GB" dirty="0"/>
          </a:br>
          <a:endParaRPr lang="en-US" dirty="0"/>
        </a:p>
      </dgm:t>
    </dgm:pt>
    <dgm:pt modelId="{FDDF03B8-BC13-4804-8911-1959A0D06494}" type="parTrans" cxnId="{6126702A-3077-40A8-8575-01B7ECA1C9AE}">
      <dgm:prSet/>
      <dgm:spPr/>
      <dgm:t>
        <a:bodyPr/>
        <a:lstStyle/>
        <a:p>
          <a:endParaRPr lang="en-US"/>
        </a:p>
      </dgm:t>
    </dgm:pt>
    <dgm:pt modelId="{012336E3-F4A0-450A-A68A-0409544D8F38}" type="sibTrans" cxnId="{6126702A-3077-40A8-8575-01B7ECA1C9AE}">
      <dgm:prSet/>
      <dgm:spPr/>
      <dgm:t>
        <a:bodyPr/>
        <a:lstStyle/>
        <a:p>
          <a:endParaRPr lang="en-US"/>
        </a:p>
      </dgm:t>
    </dgm:pt>
    <dgm:pt modelId="{D23667C3-CC95-4EBD-9A47-9C14C1184634}">
      <dgm:prSet/>
      <dgm:spPr/>
      <dgm:t>
        <a:bodyPr/>
        <a:lstStyle/>
        <a:p>
          <a:pPr>
            <a:defRPr cap="all"/>
          </a:pPr>
          <a:r>
            <a:rPr lang="en-GB" dirty="0"/>
            <a:t>Annualised ROI used for realistic analysis after creating columns</a:t>
          </a:r>
          <a:endParaRPr lang="en-US" dirty="0"/>
        </a:p>
      </dgm:t>
    </dgm:pt>
    <dgm:pt modelId="{2D24114B-490A-43F1-A5CD-4A1EC9FB43EE}" type="parTrans" cxnId="{BA3F4A26-3211-42E2-AC94-EC059BD695D1}">
      <dgm:prSet/>
      <dgm:spPr/>
      <dgm:t>
        <a:bodyPr/>
        <a:lstStyle/>
        <a:p>
          <a:endParaRPr lang="en-US"/>
        </a:p>
      </dgm:t>
    </dgm:pt>
    <dgm:pt modelId="{511B2051-6498-4CB8-925C-EED2E37536F9}" type="sibTrans" cxnId="{BA3F4A26-3211-42E2-AC94-EC059BD695D1}">
      <dgm:prSet/>
      <dgm:spPr/>
      <dgm:t>
        <a:bodyPr/>
        <a:lstStyle/>
        <a:p>
          <a:endParaRPr lang="en-US"/>
        </a:p>
      </dgm:t>
    </dgm:pt>
    <dgm:pt modelId="{274FAA29-9A4E-FF40-8625-B22DD5DFA774}">
      <dgm:prSet/>
      <dgm:spPr/>
      <dgm:t>
        <a:bodyPr/>
        <a:lstStyle/>
        <a:p>
          <a:pPr>
            <a:defRPr cap="all"/>
          </a:pPr>
          <a:r>
            <a:rPr lang="en-US" dirty="0"/>
            <a:t>Select Investors column exploded to </a:t>
          </a:r>
          <a:r>
            <a:rPr lang="en-US" dirty="0" err="1"/>
            <a:t>analyse</a:t>
          </a:r>
          <a:r>
            <a:rPr lang="en-US" dirty="0"/>
            <a:t> investors</a:t>
          </a:r>
        </a:p>
      </dgm:t>
    </dgm:pt>
    <dgm:pt modelId="{FC4C7B1C-E50D-3445-AB57-840EE21FE278}" type="parTrans" cxnId="{0FB8B1B8-3609-6D4E-8041-B0D84678AB16}">
      <dgm:prSet/>
      <dgm:spPr/>
      <dgm:t>
        <a:bodyPr/>
        <a:lstStyle/>
        <a:p>
          <a:endParaRPr lang="en-GB"/>
        </a:p>
      </dgm:t>
    </dgm:pt>
    <dgm:pt modelId="{4BC90F25-5020-4641-A8F9-8E5A9DEC316F}" type="sibTrans" cxnId="{0FB8B1B8-3609-6D4E-8041-B0D84678AB16}">
      <dgm:prSet/>
      <dgm:spPr/>
      <dgm:t>
        <a:bodyPr/>
        <a:lstStyle/>
        <a:p>
          <a:endParaRPr lang="en-GB"/>
        </a:p>
      </dgm:t>
    </dgm:pt>
    <dgm:pt modelId="{2C770ED0-806D-8141-A3EA-EFBDEAA2E73A}" type="pres">
      <dgm:prSet presAssocID="{B797C095-1DF1-4478-946B-F9DF860FDCBB}" presName="diagram" presStyleCnt="0">
        <dgm:presLayoutVars>
          <dgm:dir/>
          <dgm:resizeHandles val="exact"/>
        </dgm:presLayoutVars>
      </dgm:prSet>
      <dgm:spPr/>
    </dgm:pt>
    <dgm:pt modelId="{500889BF-B060-E747-A2BF-D15DCBEDFBB7}" type="pres">
      <dgm:prSet presAssocID="{E456B58A-6B6B-485C-AFFB-3A27ED394133}" presName="node" presStyleLbl="node1" presStyleIdx="0" presStyleCnt="6">
        <dgm:presLayoutVars>
          <dgm:bulletEnabled val="1"/>
        </dgm:presLayoutVars>
      </dgm:prSet>
      <dgm:spPr/>
    </dgm:pt>
    <dgm:pt modelId="{595FA24F-88FE-6F4E-87CE-D5DE4FB6F5ED}" type="pres">
      <dgm:prSet presAssocID="{A4A05570-1CDB-459A-9323-32E74F68DFD5}" presName="sibTrans" presStyleLbl="sibTrans2D1" presStyleIdx="0" presStyleCnt="5"/>
      <dgm:spPr/>
    </dgm:pt>
    <dgm:pt modelId="{1F1C75CE-14C8-A04E-AEE0-E7B2D55DAF85}" type="pres">
      <dgm:prSet presAssocID="{A4A05570-1CDB-459A-9323-32E74F68DFD5}" presName="connectorText" presStyleLbl="sibTrans2D1" presStyleIdx="0" presStyleCnt="5"/>
      <dgm:spPr/>
    </dgm:pt>
    <dgm:pt modelId="{63C93C3C-FD9C-A442-A56F-700DEAB72F6C}" type="pres">
      <dgm:prSet presAssocID="{2244C94E-EDDC-4662-B568-CB7D8A3CB2D6}" presName="node" presStyleLbl="node1" presStyleIdx="1" presStyleCnt="6">
        <dgm:presLayoutVars>
          <dgm:bulletEnabled val="1"/>
        </dgm:presLayoutVars>
      </dgm:prSet>
      <dgm:spPr/>
    </dgm:pt>
    <dgm:pt modelId="{B1472D80-0B78-C646-B2FB-F0B156CCFEDD}" type="pres">
      <dgm:prSet presAssocID="{A166185B-1CD1-4954-80AE-7DC48917A8B9}" presName="sibTrans" presStyleLbl="sibTrans2D1" presStyleIdx="1" presStyleCnt="5"/>
      <dgm:spPr/>
    </dgm:pt>
    <dgm:pt modelId="{8992670D-6540-B340-A319-69309DCE4E9B}" type="pres">
      <dgm:prSet presAssocID="{A166185B-1CD1-4954-80AE-7DC48917A8B9}" presName="connectorText" presStyleLbl="sibTrans2D1" presStyleIdx="1" presStyleCnt="5"/>
      <dgm:spPr/>
    </dgm:pt>
    <dgm:pt modelId="{D06176B7-AA2F-9543-B974-671C294B9545}" type="pres">
      <dgm:prSet presAssocID="{EEEF55A1-93D3-4C7B-A1DF-FD3037CD11FA}" presName="node" presStyleLbl="node1" presStyleIdx="2" presStyleCnt="6">
        <dgm:presLayoutVars>
          <dgm:bulletEnabled val="1"/>
        </dgm:presLayoutVars>
      </dgm:prSet>
      <dgm:spPr/>
    </dgm:pt>
    <dgm:pt modelId="{2B823AD7-583F-0042-800A-D60A41087521}" type="pres">
      <dgm:prSet presAssocID="{2F90749E-477D-47B0-A8A9-F893D842A2B4}" presName="sibTrans" presStyleLbl="sibTrans2D1" presStyleIdx="2" presStyleCnt="5"/>
      <dgm:spPr/>
    </dgm:pt>
    <dgm:pt modelId="{B4C2EE84-6DE9-B249-9A8C-FE18E0356BB3}" type="pres">
      <dgm:prSet presAssocID="{2F90749E-477D-47B0-A8A9-F893D842A2B4}" presName="connectorText" presStyleLbl="sibTrans2D1" presStyleIdx="2" presStyleCnt="5"/>
      <dgm:spPr/>
    </dgm:pt>
    <dgm:pt modelId="{CCE6DDE9-6AB2-054C-967E-F874C818022F}" type="pres">
      <dgm:prSet presAssocID="{DDD7134A-0EAC-4C24-8F7F-7F9D2AD322E4}" presName="node" presStyleLbl="node1" presStyleIdx="3" presStyleCnt="6">
        <dgm:presLayoutVars>
          <dgm:bulletEnabled val="1"/>
        </dgm:presLayoutVars>
      </dgm:prSet>
      <dgm:spPr/>
    </dgm:pt>
    <dgm:pt modelId="{29456222-5FD7-804F-AB0C-3575692001BF}" type="pres">
      <dgm:prSet presAssocID="{012336E3-F4A0-450A-A68A-0409544D8F38}" presName="sibTrans" presStyleLbl="sibTrans2D1" presStyleIdx="3" presStyleCnt="5"/>
      <dgm:spPr/>
    </dgm:pt>
    <dgm:pt modelId="{8F4509EC-B70B-1E4E-918B-EA1A399D18D3}" type="pres">
      <dgm:prSet presAssocID="{012336E3-F4A0-450A-A68A-0409544D8F38}" presName="connectorText" presStyleLbl="sibTrans2D1" presStyleIdx="3" presStyleCnt="5"/>
      <dgm:spPr/>
    </dgm:pt>
    <dgm:pt modelId="{E500C879-A502-EB48-97E5-D2DB76D0AE85}" type="pres">
      <dgm:prSet presAssocID="{D23667C3-CC95-4EBD-9A47-9C14C1184634}" presName="node" presStyleLbl="node1" presStyleIdx="4" presStyleCnt="6">
        <dgm:presLayoutVars>
          <dgm:bulletEnabled val="1"/>
        </dgm:presLayoutVars>
      </dgm:prSet>
      <dgm:spPr/>
    </dgm:pt>
    <dgm:pt modelId="{FCFDFC1D-BB49-D34D-A77B-9A017611BE94}" type="pres">
      <dgm:prSet presAssocID="{511B2051-6498-4CB8-925C-EED2E37536F9}" presName="sibTrans" presStyleLbl="sibTrans2D1" presStyleIdx="4" presStyleCnt="5"/>
      <dgm:spPr/>
    </dgm:pt>
    <dgm:pt modelId="{1C6453C9-0DF8-C548-96FB-D24E91344379}" type="pres">
      <dgm:prSet presAssocID="{511B2051-6498-4CB8-925C-EED2E37536F9}" presName="connectorText" presStyleLbl="sibTrans2D1" presStyleIdx="4" presStyleCnt="5"/>
      <dgm:spPr/>
    </dgm:pt>
    <dgm:pt modelId="{6FED1BC9-E94D-0D4B-818D-AB2F71F500B3}" type="pres">
      <dgm:prSet presAssocID="{274FAA29-9A4E-FF40-8625-B22DD5DFA774}" presName="node" presStyleLbl="node1" presStyleIdx="5" presStyleCnt="6">
        <dgm:presLayoutVars>
          <dgm:bulletEnabled val="1"/>
        </dgm:presLayoutVars>
      </dgm:prSet>
      <dgm:spPr/>
    </dgm:pt>
  </dgm:ptLst>
  <dgm:cxnLst>
    <dgm:cxn modelId="{1012E108-38FC-DE49-A7B3-4E0125CC5B5A}" type="presOf" srcId="{A166185B-1CD1-4954-80AE-7DC48917A8B9}" destId="{8992670D-6540-B340-A319-69309DCE4E9B}" srcOrd="1" destOrd="0" presId="urn:microsoft.com/office/officeart/2005/8/layout/process5"/>
    <dgm:cxn modelId="{36A9011F-1BC0-514F-8F5C-150BC15417A5}" type="presOf" srcId="{EEEF55A1-93D3-4C7B-A1DF-FD3037CD11FA}" destId="{D06176B7-AA2F-9543-B974-671C294B9545}" srcOrd="0" destOrd="0" presId="urn:microsoft.com/office/officeart/2005/8/layout/process5"/>
    <dgm:cxn modelId="{39A19123-2C58-8546-8825-CB4003E9EC54}" type="presOf" srcId="{511B2051-6498-4CB8-925C-EED2E37536F9}" destId="{FCFDFC1D-BB49-D34D-A77B-9A017611BE94}" srcOrd="0" destOrd="0" presId="urn:microsoft.com/office/officeart/2005/8/layout/process5"/>
    <dgm:cxn modelId="{1AEAB725-C8D2-6B4D-A28A-0938BDFA9085}" type="presOf" srcId="{A4A05570-1CDB-459A-9323-32E74F68DFD5}" destId="{1F1C75CE-14C8-A04E-AEE0-E7B2D55DAF85}" srcOrd="1" destOrd="0" presId="urn:microsoft.com/office/officeart/2005/8/layout/process5"/>
    <dgm:cxn modelId="{BA3F4A26-3211-42E2-AC94-EC059BD695D1}" srcId="{B797C095-1DF1-4478-946B-F9DF860FDCBB}" destId="{D23667C3-CC95-4EBD-9A47-9C14C1184634}" srcOrd="4" destOrd="0" parTransId="{2D24114B-490A-43F1-A5CD-4A1EC9FB43EE}" sibTransId="{511B2051-6498-4CB8-925C-EED2E37536F9}"/>
    <dgm:cxn modelId="{6126702A-3077-40A8-8575-01B7ECA1C9AE}" srcId="{B797C095-1DF1-4478-946B-F9DF860FDCBB}" destId="{DDD7134A-0EAC-4C24-8F7F-7F9D2AD322E4}" srcOrd="3" destOrd="0" parTransId="{FDDF03B8-BC13-4804-8911-1959A0D06494}" sibTransId="{012336E3-F4A0-450A-A68A-0409544D8F38}"/>
    <dgm:cxn modelId="{A7C40731-810F-2C47-AD4A-5FC3D61033DF}" type="presOf" srcId="{E456B58A-6B6B-485C-AFFB-3A27ED394133}" destId="{500889BF-B060-E747-A2BF-D15DCBEDFBB7}" srcOrd="0" destOrd="0" presId="urn:microsoft.com/office/officeart/2005/8/layout/process5"/>
    <dgm:cxn modelId="{24DF0D54-9505-4EB0-9E4B-2C8E80A312DE}" srcId="{B797C095-1DF1-4478-946B-F9DF860FDCBB}" destId="{2244C94E-EDDC-4662-B568-CB7D8A3CB2D6}" srcOrd="1" destOrd="0" parTransId="{7896D91A-23B6-4009-BE1D-0DD73E70D9DC}" sibTransId="{A166185B-1CD1-4954-80AE-7DC48917A8B9}"/>
    <dgm:cxn modelId="{37766E66-3990-0F46-B25A-FC03B1FC8A92}" type="presOf" srcId="{274FAA29-9A4E-FF40-8625-B22DD5DFA774}" destId="{6FED1BC9-E94D-0D4B-818D-AB2F71F500B3}" srcOrd="0" destOrd="0" presId="urn:microsoft.com/office/officeart/2005/8/layout/process5"/>
    <dgm:cxn modelId="{0E981367-9B9E-A440-826A-30DE500E2BA8}" type="presOf" srcId="{A166185B-1CD1-4954-80AE-7DC48917A8B9}" destId="{B1472D80-0B78-C646-B2FB-F0B156CCFEDD}" srcOrd="0" destOrd="0" presId="urn:microsoft.com/office/officeart/2005/8/layout/process5"/>
    <dgm:cxn modelId="{9BD7556F-6DA1-4D65-B933-9DDEFE2CBA42}" srcId="{B797C095-1DF1-4478-946B-F9DF860FDCBB}" destId="{EEEF55A1-93D3-4C7B-A1DF-FD3037CD11FA}" srcOrd="2" destOrd="0" parTransId="{BB945B74-21FE-4B29-9763-543A40029871}" sibTransId="{2F90749E-477D-47B0-A8A9-F893D842A2B4}"/>
    <dgm:cxn modelId="{2E237F71-9036-F74E-BB2D-C69E8E9F3497}" type="presOf" srcId="{B797C095-1DF1-4478-946B-F9DF860FDCBB}" destId="{2C770ED0-806D-8141-A3EA-EFBDEAA2E73A}" srcOrd="0" destOrd="0" presId="urn:microsoft.com/office/officeart/2005/8/layout/process5"/>
    <dgm:cxn modelId="{0C0BB373-A8DF-E646-B031-488CD68170A8}" type="presOf" srcId="{A4A05570-1CDB-459A-9323-32E74F68DFD5}" destId="{595FA24F-88FE-6F4E-87CE-D5DE4FB6F5ED}" srcOrd="0" destOrd="0" presId="urn:microsoft.com/office/officeart/2005/8/layout/process5"/>
    <dgm:cxn modelId="{50B9F375-D10E-6741-B0F2-8F9806A568CA}" type="presOf" srcId="{511B2051-6498-4CB8-925C-EED2E37536F9}" destId="{1C6453C9-0DF8-C548-96FB-D24E91344379}" srcOrd="1" destOrd="0" presId="urn:microsoft.com/office/officeart/2005/8/layout/process5"/>
    <dgm:cxn modelId="{8B1C8F78-35ED-114B-A42D-4F79F9080936}" type="presOf" srcId="{DDD7134A-0EAC-4C24-8F7F-7F9D2AD322E4}" destId="{CCE6DDE9-6AB2-054C-967E-F874C818022F}" srcOrd="0" destOrd="0" presId="urn:microsoft.com/office/officeart/2005/8/layout/process5"/>
    <dgm:cxn modelId="{C385CF8B-D105-304A-A342-88C300FE4745}" type="presOf" srcId="{012336E3-F4A0-450A-A68A-0409544D8F38}" destId="{29456222-5FD7-804F-AB0C-3575692001BF}" srcOrd="0" destOrd="0" presId="urn:microsoft.com/office/officeart/2005/8/layout/process5"/>
    <dgm:cxn modelId="{0FB8B1B8-3609-6D4E-8041-B0D84678AB16}" srcId="{B797C095-1DF1-4478-946B-F9DF860FDCBB}" destId="{274FAA29-9A4E-FF40-8625-B22DD5DFA774}" srcOrd="5" destOrd="0" parTransId="{FC4C7B1C-E50D-3445-AB57-840EE21FE278}" sibTransId="{4BC90F25-5020-4641-A8F9-8E5A9DEC316F}"/>
    <dgm:cxn modelId="{7EC617BA-CAAF-4165-B3A6-9184ACAE3B80}" srcId="{B797C095-1DF1-4478-946B-F9DF860FDCBB}" destId="{E456B58A-6B6B-485C-AFFB-3A27ED394133}" srcOrd="0" destOrd="0" parTransId="{68DBB38E-E00F-4741-92C7-23423C2E08EF}" sibTransId="{A4A05570-1CDB-459A-9323-32E74F68DFD5}"/>
    <dgm:cxn modelId="{4982E4C1-8C76-E244-8143-E81FCC3B9F17}" type="presOf" srcId="{2244C94E-EDDC-4662-B568-CB7D8A3CB2D6}" destId="{63C93C3C-FD9C-A442-A56F-700DEAB72F6C}" srcOrd="0" destOrd="0" presId="urn:microsoft.com/office/officeart/2005/8/layout/process5"/>
    <dgm:cxn modelId="{8D2E01C8-D0AA-6743-8DFA-23EDA8ED315C}" type="presOf" srcId="{2F90749E-477D-47B0-A8A9-F893D842A2B4}" destId="{2B823AD7-583F-0042-800A-D60A41087521}" srcOrd="0" destOrd="0" presId="urn:microsoft.com/office/officeart/2005/8/layout/process5"/>
    <dgm:cxn modelId="{842956C8-D3B3-2844-991A-623D520A5ED0}" type="presOf" srcId="{D23667C3-CC95-4EBD-9A47-9C14C1184634}" destId="{E500C879-A502-EB48-97E5-D2DB76D0AE85}" srcOrd="0" destOrd="0" presId="urn:microsoft.com/office/officeart/2005/8/layout/process5"/>
    <dgm:cxn modelId="{C144BFE9-278C-CF47-8875-7CEC3FBD3F7D}" type="presOf" srcId="{2F90749E-477D-47B0-A8A9-F893D842A2B4}" destId="{B4C2EE84-6DE9-B249-9A8C-FE18E0356BB3}" srcOrd="1" destOrd="0" presId="urn:microsoft.com/office/officeart/2005/8/layout/process5"/>
    <dgm:cxn modelId="{4C2A04F2-C3C3-D845-A9B8-EADD99FA1949}" type="presOf" srcId="{012336E3-F4A0-450A-A68A-0409544D8F38}" destId="{8F4509EC-B70B-1E4E-918B-EA1A399D18D3}" srcOrd="1" destOrd="0" presId="urn:microsoft.com/office/officeart/2005/8/layout/process5"/>
    <dgm:cxn modelId="{45B7F90B-C554-7143-A852-22FAACC55EFF}" type="presParOf" srcId="{2C770ED0-806D-8141-A3EA-EFBDEAA2E73A}" destId="{500889BF-B060-E747-A2BF-D15DCBEDFBB7}" srcOrd="0" destOrd="0" presId="urn:microsoft.com/office/officeart/2005/8/layout/process5"/>
    <dgm:cxn modelId="{FFF541BA-A442-6143-BA2D-4936BB5FCAA2}" type="presParOf" srcId="{2C770ED0-806D-8141-A3EA-EFBDEAA2E73A}" destId="{595FA24F-88FE-6F4E-87CE-D5DE4FB6F5ED}" srcOrd="1" destOrd="0" presId="urn:microsoft.com/office/officeart/2005/8/layout/process5"/>
    <dgm:cxn modelId="{AE2795A9-50A3-3644-A6EC-5950A2C4F58C}" type="presParOf" srcId="{595FA24F-88FE-6F4E-87CE-D5DE4FB6F5ED}" destId="{1F1C75CE-14C8-A04E-AEE0-E7B2D55DAF85}" srcOrd="0" destOrd="0" presId="urn:microsoft.com/office/officeart/2005/8/layout/process5"/>
    <dgm:cxn modelId="{6805B286-C33D-E242-AF37-DA9C627E7450}" type="presParOf" srcId="{2C770ED0-806D-8141-A3EA-EFBDEAA2E73A}" destId="{63C93C3C-FD9C-A442-A56F-700DEAB72F6C}" srcOrd="2" destOrd="0" presId="urn:microsoft.com/office/officeart/2005/8/layout/process5"/>
    <dgm:cxn modelId="{4EF0D3B5-8604-954E-A7B2-904FCED4F902}" type="presParOf" srcId="{2C770ED0-806D-8141-A3EA-EFBDEAA2E73A}" destId="{B1472D80-0B78-C646-B2FB-F0B156CCFEDD}" srcOrd="3" destOrd="0" presId="urn:microsoft.com/office/officeart/2005/8/layout/process5"/>
    <dgm:cxn modelId="{1F6F6C5C-52DC-CD42-824D-F9CBB68CD421}" type="presParOf" srcId="{B1472D80-0B78-C646-B2FB-F0B156CCFEDD}" destId="{8992670D-6540-B340-A319-69309DCE4E9B}" srcOrd="0" destOrd="0" presId="urn:microsoft.com/office/officeart/2005/8/layout/process5"/>
    <dgm:cxn modelId="{27E47EEC-354B-3D4E-9750-FAA213034772}" type="presParOf" srcId="{2C770ED0-806D-8141-A3EA-EFBDEAA2E73A}" destId="{D06176B7-AA2F-9543-B974-671C294B9545}" srcOrd="4" destOrd="0" presId="urn:microsoft.com/office/officeart/2005/8/layout/process5"/>
    <dgm:cxn modelId="{CB2B5895-59F3-C646-B3A9-7E323AE1E065}" type="presParOf" srcId="{2C770ED0-806D-8141-A3EA-EFBDEAA2E73A}" destId="{2B823AD7-583F-0042-800A-D60A41087521}" srcOrd="5" destOrd="0" presId="urn:microsoft.com/office/officeart/2005/8/layout/process5"/>
    <dgm:cxn modelId="{5C10ED80-A6AB-2444-BD4A-07D6105386D8}" type="presParOf" srcId="{2B823AD7-583F-0042-800A-D60A41087521}" destId="{B4C2EE84-6DE9-B249-9A8C-FE18E0356BB3}" srcOrd="0" destOrd="0" presId="urn:microsoft.com/office/officeart/2005/8/layout/process5"/>
    <dgm:cxn modelId="{85C9205F-5267-5643-9C57-B60FD0266A41}" type="presParOf" srcId="{2C770ED0-806D-8141-A3EA-EFBDEAA2E73A}" destId="{CCE6DDE9-6AB2-054C-967E-F874C818022F}" srcOrd="6" destOrd="0" presId="urn:microsoft.com/office/officeart/2005/8/layout/process5"/>
    <dgm:cxn modelId="{C7F7FE37-A139-9349-A479-ED9AC918BC12}" type="presParOf" srcId="{2C770ED0-806D-8141-A3EA-EFBDEAA2E73A}" destId="{29456222-5FD7-804F-AB0C-3575692001BF}" srcOrd="7" destOrd="0" presId="urn:microsoft.com/office/officeart/2005/8/layout/process5"/>
    <dgm:cxn modelId="{BA0109F2-56B0-C94D-A306-6267C0D91549}" type="presParOf" srcId="{29456222-5FD7-804F-AB0C-3575692001BF}" destId="{8F4509EC-B70B-1E4E-918B-EA1A399D18D3}" srcOrd="0" destOrd="0" presId="urn:microsoft.com/office/officeart/2005/8/layout/process5"/>
    <dgm:cxn modelId="{EAD8F9C6-4FBB-0A44-A888-275FEA483F37}" type="presParOf" srcId="{2C770ED0-806D-8141-A3EA-EFBDEAA2E73A}" destId="{E500C879-A502-EB48-97E5-D2DB76D0AE85}" srcOrd="8" destOrd="0" presId="urn:microsoft.com/office/officeart/2005/8/layout/process5"/>
    <dgm:cxn modelId="{A0A54B62-8DD5-A34A-BC5D-346CE709E35A}" type="presParOf" srcId="{2C770ED0-806D-8141-A3EA-EFBDEAA2E73A}" destId="{FCFDFC1D-BB49-D34D-A77B-9A017611BE94}" srcOrd="9" destOrd="0" presId="urn:microsoft.com/office/officeart/2005/8/layout/process5"/>
    <dgm:cxn modelId="{0FBB004B-1B3F-0446-AE3E-5F8523923A94}" type="presParOf" srcId="{FCFDFC1D-BB49-D34D-A77B-9A017611BE94}" destId="{1C6453C9-0DF8-C548-96FB-D24E91344379}" srcOrd="0" destOrd="0" presId="urn:microsoft.com/office/officeart/2005/8/layout/process5"/>
    <dgm:cxn modelId="{96596327-3ADC-D942-BECB-6D1BC37CAF6B}" type="presParOf" srcId="{2C770ED0-806D-8141-A3EA-EFBDEAA2E73A}" destId="{6FED1BC9-E94D-0D4B-818D-AB2F71F500B3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23A84BB-EAF5-4C09-8D68-5EFD8F98FE50}" type="doc">
      <dgm:prSet loTypeId="urn:microsoft.com/office/officeart/2005/8/layout/matrix2" loCatId="matrix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2890262-09FC-4C77-8174-5F6FDE2E97B5}">
      <dgm:prSet/>
      <dgm:spPr/>
      <dgm:t>
        <a:bodyPr/>
        <a:lstStyle/>
        <a:p>
          <a:r>
            <a:rPr lang="en-GB" b="0" i="0"/>
            <a:t>The average unicorn valuation is approximately $3 billion.</a:t>
          </a:r>
          <a:endParaRPr lang="en-US"/>
        </a:p>
      </dgm:t>
    </dgm:pt>
    <dgm:pt modelId="{552ADB75-64DD-437C-AC53-6ACAA1355A6D}" type="parTrans" cxnId="{B67B0BDA-5C38-43A0-B1DE-BB59DDD46CB1}">
      <dgm:prSet/>
      <dgm:spPr/>
      <dgm:t>
        <a:bodyPr/>
        <a:lstStyle/>
        <a:p>
          <a:endParaRPr lang="en-US"/>
        </a:p>
      </dgm:t>
    </dgm:pt>
    <dgm:pt modelId="{F1D76DAC-6BB5-4986-A540-F2CF5D290235}" type="sibTrans" cxnId="{B67B0BDA-5C38-43A0-B1DE-BB59DDD46CB1}">
      <dgm:prSet/>
      <dgm:spPr/>
      <dgm:t>
        <a:bodyPr/>
        <a:lstStyle/>
        <a:p>
          <a:endParaRPr lang="en-US"/>
        </a:p>
      </dgm:t>
    </dgm:pt>
    <dgm:pt modelId="{CED7E23B-F6A7-4D88-9F99-0ABD09122003}">
      <dgm:prSet/>
      <dgm:spPr/>
      <dgm:t>
        <a:bodyPr/>
        <a:lstStyle/>
        <a:p>
          <a:r>
            <a:rPr lang="en-GB" b="0" i="0" dirty="0"/>
            <a:t>The average time for a company to become a unicorn is around 7 years.</a:t>
          </a:r>
          <a:endParaRPr lang="en-US" dirty="0"/>
        </a:p>
      </dgm:t>
    </dgm:pt>
    <dgm:pt modelId="{3E2FFE6F-37B2-489A-ACEB-9FFF6A23B549}" type="parTrans" cxnId="{15C02CE3-22D8-4D7B-AE65-E85AEBF9747F}">
      <dgm:prSet/>
      <dgm:spPr/>
      <dgm:t>
        <a:bodyPr/>
        <a:lstStyle/>
        <a:p>
          <a:endParaRPr lang="en-US"/>
        </a:p>
      </dgm:t>
    </dgm:pt>
    <dgm:pt modelId="{D8FC3D8E-61C5-454C-AAFF-5C3DFDDFFFE5}" type="sibTrans" cxnId="{15C02CE3-22D8-4D7B-AE65-E85AEBF9747F}">
      <dgm:prSet/>
      <dgm:spPr/>
      <dgm:t>
        <a:bodyPr/>
        <a:lstStyle/>
        <a:p>
          <a:endParaRPr lang="en-US"/>
        </a:p>
      </dgm:t>
    </dgm:pt>
    <dgm:pt modelId="{0491DB82-F985-4C78-8DFC-D06CB653C5C1}">
      <dgm:prSet/>
      <dgm:spPr/>
      <dgm:t>
        <a:bodyPr/>
        <a:lstStyle/>
        <a:p>
          <a:r>
            <a:rPr lang="en-GB" b="0" i="0"/>
            <a:t>Yidian Zixun reached unicorn status 4 years prior to its founding, reasons unknown.</a:t>
          </a:r>
          <a:endParaRPr lang="en-US"/>
        </a:p>
      </dgm:t>
    </dgm:pt>
    <dgm:pt modelId="{51C24EB4-F9B8-407F-9AC8-82F348B5E59A}" type="parTrans" cxnId="{ED2BF1A8-5EF6-4074-AEA9-5499936F1982}">
      <dgm:prSet/>
      <dgm:spPr/>
      <dgm:t>
        <a:bodyPr/>
        <a:lstStyle/>
        <a:p>
          <a:endParaRPr lang="en-US"/>
        </a:p>
      </dgm:t>
    </dgm:pt>
    <dgm:pt modelId="{F52A8DCF-3CDD-4E92-B100-EBF8028A8E5D}" type="sibTrans" cxnId="{ED2BF1A8-5EF6-4074-AEA9-5499936F1982}">
      <dgm:prSet/>
      <dgm:spPr/>
      <dgm:t>
        <a:bodyPr/>
        <a:lstStyle/>
        <a:p>
          <a:endParaRPr lang="en-US"/>
        </a:p>
      </dgm:t>
    </dgm:pt>
    <dgm:pt modelId="{1948DAD9-4F2C-6347-A11D-F7551641EEDC}">
      <dgm:prSet/>
      <dgm:spPr/>
      <dgm:t>
        <a:bodyPr/>
        <a:lstStyle/>
        <a:p>
          <a:r>
            <a:rPr lang="en-GB" b="0" i="0" dirty="0"/>
            <a:t>Majority of unicorn companies began in 2012.</a:t>
          </a:r>
          <a:endParaRPr lang="en-US" dirty="0"/>
        </a:p>
      </dgm:t>
    </dgm:pt>
    <dgm:pt modelId="{690B9B5B-0AD5-244C-9922-8C54227A66B7}" type="parTrans" cxnId="{A0BD4211-2C4E-D74E-8232-1C5D00FB5265}">
      <dgm:prSet/>
      <dgm:spPr/>
      <dgm:t>
        <a:bodyPr/>
        <a:lstStyle/>
        <a:p>
          <a:endParaRPr lang="en-GB"/>
        </a:p>
      </dgm:t>
    </dgm:pt>
    <dgm:pt modelId="{403310F8-F84A-BC44-B0BF-B7F95AD1BD22}" type="sibTrans" cxnId="{A0BD4211-2C4E-D74E-8232-1C5D00FB5265}">
      <dgm:prSet/>
      <dgm:spPr/>
    </dgm:pt>
    <dgm:pt modelId="{206E399E-D45A-ED4F-80A7-5D20A18EC77B}" type="pres">
      <dgm:prSet presAssocID="{C23A84BB-EAF5-4C09-8D68-5EFD8F98FE50}" presName="matrix" presStyleCnt="0">
        <dgm:presLayoutVars>
          <dgm:chMax val="1"/>
          <dgm:dir/>
          <dgm:resizeHandles val="exact"/>
        </dgm:presLayoutVars>
      </dgm:prSet>
      <dgm:spPr/>
    </dgm:pt>
    <dgm:pt modelId="{764BD555-AC1B-7D49-810B-7AAEF0EEB0B8}" type="pres">
      <dgm:prSet presAssocID="{C23A84BB-EAF5-4C09-8D68-5EFD8F98FE50}" presName="axisShape" presStyleLbl="bgShp" presStyleIdx="0" presStyleCnt="1"/>
      <dgm:spPr/>
    </dgm:pt>
    <dgm:pt modelId="{36DC113A-1C8C-8E41-B63E-2FF08214DD23}" type="pres">
      <dgm:prSet presAssocID="{C23A84BB-EAF5-4C09-8D68-5EFD8F98FE50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1A2BE4BD-4CF2-9540-A721-79058D23CCA2}" type="pres">
      <dgm:prSet presAssocID="{C23A84BB-EAF5-4C09-8D68-5EFD8F98FE50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08C14FE-E0CF-5849-BFA2-0DC8F1E6C93F}" type="pres">
      <dgm:prSet presAssocID="{C23A84BB-EAF5-4C09-8D68-5EFD8F98FE50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F707EF95-2F55-1444-8347-0E1AFA984D06}" type="pres">
      <dgm:prSet presAssocID="{C23A84BB-EAF5-4C09-8D68-5EFD8F98FE50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0BD4211-2C4E-D74E-8232-1C5D00FB5265}" srcId="{C23A84BB-EAF5-4C09-8D68-5EFD8F98FE50}" destId="{1948DAD9-4F2C-6347-A11D-F7551641EEDC}" srcOrd="2" destOrd="0" parTransId="{690B9B5B-0AD5-244C-9922-8C54227A66B7}" sibTransId="{403310F8-F84A-BC44-B0BF-B7F95AD1BD22}"/>
    <dgm:cxn modelId="{A194F248-2A24-B244-97DA-915BA94D3AA7}" type="presOf" srcId="{0491DB82-F985-4C78-8DFC-D06CB653C5C1}" destId="{F707EF95-2F55-1444-8347-0E1AFA984D06}" srcOrd="0" destOrd="0" presId="urn:microsoft.com/office/officeart/2005/8/layout/matrix2"/>
    <dgm:cxn modelId="{C3A7D14D-3E3A-8B42-8733-5FECBFA41387}" type="presOf" srcId="{22890262-09FC-4C77-8174-5F6FDE2E97B5}" destId="{36DC113A-1C8C-8E41-B63E-2FF08214DD23}" srcOrd="0" destOrd="0" presId="urn:microsoft.com/office/officeart/2005/8/layout/matrix2"/>
    <dgm:cxn modelId="{3EB3E574-0ED9-1144-BF1C-07215E1CA367}" type="presOf" srcId="{CED7E23B-F6A7-4D88-9F99-0ABD09122003}" destId="{1A2BE4BD-4CF2-9540-A721-79058D23CCA2}" srcOrd="0" destOrd="0" presId="urn:microsoft.com/office/officeart/2005/8/layout/matrix2"/>
    <dgm:cxn modelId="{41D6D681-A031-A64B-B558-C1DFAF4EA92C}" type="presOf" srcId="{1948DAD9-4F2C-6347-A11D-F7551641EEDC}" destId="{108C14FE-E0CF-5849-BFA2-0DC8F1E6C93F}" srcOrd="0" destOrd="0" presId="urn:microsoft.com/office/officeart/2005/8/layout/matrix2"/>
    <dgm:cxn modelId="{ED2BF1A8-5EF6-4074-AEA9-5499936F1982}" srcId="{C23A84BB-EAF5-4C09-8D68-5EFD8F98FE50}" destId="{0491DB82-F985-4C78-8DFC-D06CB653C5C1}" srcOrd="3" destOrd="0" parTransId="{51C24EB4-F9B8-407F-9AC8-82F348B5E59A}" sibTransId="{F52A8DCF-3CDD-4E92-B100-EBF8028A8E5D}"/>
    <dgm:cxn modelId="{B67B0BDA-5C38-43A0-B1DE-BB59DDD46CB1}" srcId="{C23A84BB-EAF5-4C09-8D68-5EFD8F98FE50}" destId="{22890262-09FC-4C77-8174-5F6FDE2E97B5}" srcOrd="0" destOrd="0" parTransId="{552ADB75-64DD-437C-AC53-6ACAA1355A6D}" sibTransId="{F1D76DAC-6BB5-4986-A540-F2CF5D290235}"/>
    <dgm:cxn modelId="{15C02CE3-22D8-4D7B-AE65-E85AEBF9747F}" srcId="{C23A84BB-EAF5-4C09-8D68-5EFD8F98FE50}" destId="{CED7E23B-F6A7-4D88-9F99-0ABD09122003}" srcOrd="1" destOrd="0" parTransId="{3E2FFE6F-37B2-489A-ACEB-9FFF6A23B549}" sibTransId="{D8FC3D8E-61C5-454C-AAFF-5C3DFDDFFFE5}"/>
    <dgm:cxn modelId="{F14CECFD-5A0A-614E-9CD1-B8F50739BF19}" type="presOf" srcId="{C23A84BB-EAF5-4C09-8D68-5EFD8F98FE50}" destId="{206E399E-D45A-ED4F-80A7-5D20A18EC77B}" srcOrd="0" destOrd="0" presId="urn:microsoft.com/office/officeart/2005/8/layout/matrix2"/>
    <dgm:cxn modelId="{098B2B8F-5894-DA45-8D91-2D17E9568DB3}" type="presParOf" srcId="{206E399E-D45A-ED4F-80A7-5D20A18EC77B}" destId="{764BD555-AC1B-7D49-810B-7AAEF0EEB0B8}" srcOrd="0" destOrd="0" presId="urn:microsoft.com/office/officeart/2005/8/layout/matrix2"/>
    <dgm:cxn modelId="{ED4178CF-5BE4-694E-9477-1860C413C150}" type="presParOf" srcId="{206E399E-D45A-ED4F-80A7-5D20A18EC77B}" destId="{36DC113A-1C8C-8E41-B63E-2FF08214DD23}" srcOrd="1" destOrd="0" presId="urn:microsoft.com/office/officeart/2005/8/layout/matrix2"/>
    <dgm:cxn modelId="{FB658C53-831F-D04F-9969-0820B044E274}" type="presParOf" srcId="{206E399E-D45A-ED4F-80A7-5D20A18EC77B}" destId="{1A2BE4BD-4CF2-9540-A721-79058D23CCA2}" srcOrd="2" destOrd="0" presId="urn:microsoft.com/office/officeart/2005/8/layout/matrix2"/>
    <dgm:cxn modelId="{8A7740C9-50AF-4E40-B756-D7AFA97E7BF7}" type="presParOf" srcId="{206E399E-D45A-ED4F-80A7-5D20A18EC77B}" destId="{108C14FE-E0CF-5849-BFA2-0DC8F1E6C93F}" srcOrd="3" destOrd="0" presId="urn:microsoft.com/office/officeart/2005/8/layout/matrix2"/>
    <dgm:cxn modelId="{7E1AEA14-3CD8-A149-81BD-01CAA28C2E8D}" type="presParOf" srcId="{206E399E-D45A-ED4F-80A7-5D20A18EC77B}" destId="{F707EF95-2F55-1444-8347-0E1AFA984D06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0889BF-B060-E747-A2BF-D15DCBEDFBB7}">
      <dsp:nvSpPr>
        <dsp:cNvPr id="0" name=""/>
        <dsp:cNvSpPr/>
      </dsp:nvSpPr>
      <dsp:spPr>
        <a:xfrm>
          <a:off x="898953" y="4159"/>
          <a:ext cx="2126085" cy="127565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500" kern="1200" dirty="0"/>
            <a:t>1,074 companies analysed</a:t>
          </a:r>
          <a:br>
            <a:rPr lang="en-GB" sz="1500" kern="1200" dirty="0"/>
          </a:br>
          <a:endParaRPr lang="en-US" sz="1500" kern="1200" dirty="0"/>
        </a:p>
      </dsp:txBody>
      <dsp:txXfrm>
        <a:off x="936316" y="41522"/>
        <a:ext cx="2051359" cy="1200925"/>
      </dsp:txXfrm>
    </dsp:sp>
    <dsp:sp modelId="{595FA24F-88FE-6F4E-87CE-D5DE4FB6F5ED}">
      <dsp:nvSpPr>
        <dsp:cNvPr id="0" name=""/>
        <dsp:cNvSpPr/>
      </dsp:nvSpPr>
      <dsp:spPr>
        <a:xfrm>
          <a:off x="3212134" y="378350"/>
          <a:ext cx="450730" cy="5272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3212134" y="483804"/>
        <a:ext cx="315511" cy="316361"/>
      </dsp:txXfrm>
    </dsp:sp>
    <dsp:sp modelId="{63C93C3C-FD9C-A442-A56F-700DEAB72F6C}">
      <dsp:nvSpPr>
        <dsp:cNvPr id="0" name=""/>
        <dsp:cNvSpPr/>
      </dsp:nvSpPr>
      <dsp:spPr>
        <a:xfrm>
          <a:off x="3875473" y="4159"/>
          <a:ext cx="2126085" cy="127565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500" kern="1200" dirty="0"/>
            <a:t>Missing values in City, Select Investors and Funding columns cleaned</a:t>
          </a:r>
          <a:br>
            <a:rPr lang="en-GB" sz="1500" kern="1200" dirty="0"/>
          </a:br>
          <a:endParaRPr lang="en-US" sz="1500" kern="1200" dirty="0"/>
        </a:p>
      </dsp:txBody>
      <dsp:txXfrm>
        <a:off x="3912836" y="41522"/>
        <a:ext cx="2051359" cy="1200925"/>
      </dsp:txXfrm>
    </dsp:sp>
    <dsp:sp modelId="{B1472D80-0B78-C646-B2FB-F0B156CCFEDD}">
      <dsp:nvSpPr>
        <dsp:cNvPr id="0" name=""/>
        <dsp:cNvSpPr/>
      </dsp:nvSpPr>
      <dsp:spPr>
        <a:xfrm rot="5400000">
          <a:off x="4713150" y="1428636"/>
          <a:ext cx="450730" cy="5272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4780335" y="1466906"/>
        <a:ext cx="316361" cy="315511"/>
      </dsp:txXfrm>
    </dsp:sp>
    <dsp:sp modelId="{D06176B7-AA2F-9543-B974-671C294B9545}">
      <dsp:nvSpPr>
        <dsp:cNvPr id="0" name=""/>
        <dsp:cNvSpPr/>
      </dsp:nvSpPr>
      <dsp:spPr>
        <a:xfrm>
          <a:off x="3875473" y="2130244"/>
          <a:ext cx="2126085" cy="127565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500" kern="1200" dirty="0"/>
            <a:t>Funding and Valuation columns converted to numeric</a:t>
          </a:r>
          <a:br>
            <a:rPr lang="en-GB" sz="1500" kern="1200" dirty="0"/>
          </a:br>
          <a:endParaRPr lang="en-US" sz="1500" kern="1200" dirty="0"/>
        </a:p>
      </dsp:txBody>
      <dsp:txXfrm>
        <a:off x="3912836" y="2167607"/>
        <a:ext cx="2051359" cy="1200925"/>
      </dsp:txXfrm>
    </dsp:sp>
    <dsp:sp modelId="{2B823AD7-583F-0042-800A-D60A41087521}">
      <dsp:nvSpPr>
        <dsp:cNvPr id="0" name=""/>
        <dsp:cNvSpPr/>
      </dsp:nvSpPr>
      <dsp:spPr>
        <a:xfrm rot="10800000">
          <a:off x="3237647" y="2504435"/>
          <a:ext cx="450730" cy="5272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10800000">
        <a:off x="3372866" y="2609889"/>
        <a:ext cx="315511" cy="316361"/>
      </dsp:txXfrm>
    </dsp:sp>
    <dsp:sp modelId="{CCE6DDE9-6AB2-054C-967E-F874C818022F}">
      <dsp:nvSpPr>
        <dsp:cNvPr id="0" name=""/>
        <dsp:cNvSpPr/>
      </dsp:nvSpPr>
      <dsp:spPr>
        <a:xfrm>
          <a:off x="898953" y="2130244"/>
          <a:ext cx="2126085" cy="127565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500" kern="1200" dirty="0"/>
            <a:t>Artificial intelligence industry values unified</a:t>
          </a:r>
          <a:br>
            <a:rPr lang="en-GB" sz="1500" kern="1200" dirty="0"/>
          </a:br>
          <a:endParaRPr lang="en-US" sz="1500" kern="1200" dirty="0"/>
        </a:p>
      </dsp:txBody>
      <dsp:txXfrm>
        <a:off x="936316" y="2167607"/>
        <a:ext cx="2051359" cy="1200925"/>
      </dsp:txXfrm>
    </dsp:sp>
    <dsp:sp modelId="{29456222-5FD7-804F-AB0C-3575692001BF}">
      <dsp:nvSpPr>
        <dsp:cNvPr id="0" name=""/>
        <dsp:cNvSpPr/>
      </dsp:nvSpPr>
      <dsp:spPr>
        <a:xfrm rot="5400000">
          <a:off x="1736631" y="3554722"/>
          <a:ext cx="450730" cy="5272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1803816" y="3592992"/>
        <a:ext cx="316361" cy="315511"/>
      </dsp:txXfrm>
    </dsp:sp>
    <dsp:sp modelId="{E500C879-A502-EB48-97E5-D2DB76D0AE85}">
      <dsp:nvSpPr>
        <dsp:cNvPr id="0" name=""/>
        <dsp:cNvSpPr/>
      </dsp:nvSpPr>
      <dsp:spPr>
        <a:xfrm>
          <a:off x="898953" y="4256330"/>
          <a:ext cx="2126085" cy="1275651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500" kern="1200" dirty="0"/>
            <a:t>Annualised ROI used for realistic analysis after creating columns</a:t>
          </a:r>
          <a:endParaRPr lang="en-US" sz="1500" kern="1200" dirty="0"/>
        </a:p>
      </dsp:txBody>
      <dsp:txXfrm>
        <a:off x="936316" y="4293693"/>
        <a:ext cx="2051359" cy="1200925"/>
      </dsp:txXfrm>
    </dsp:sp>
    <dsp:sp modelId="{FCFDFC1D-BB49-D34D-A77B-9A017611BE94}">
      <dsp:nvSpPr>
        <dsp:cNvPr id="0" name=""/>
        <dsp:cNvSpPr/>
      </dsp:nvSpPr>
      <dsp:spPr>
        <a:xfrm>
          <a:off x="3212134" y="4630521"/>
          <a:ext cx="450730" cy="5272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3212134" y="4735975"/>
        <a:ext cx="315511" cy="316361"/>
      </dsp:txXfrm>
    </dsp:sp>
    <dsp:sp modelId="{6FED1BC9-E94D-0D4B-818D-AB2F71F500B3}">
      <dsp:nvSpPr>
        <dsp:cNvPr id="0" name=""/>
        <dsp:cNvSpPr/>
      </dsp:nvSpPr>
      <dsp:spPr>
        <a:xfrm>
          <a:off x="3875473" y="4256330"/>
          <a:ext cx="2126085" cy="127565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Select Investors column exploded to </a:t>
          </a:r>
          <a:r>
            <a:rPr lang="en-US" sz="1500" kern="1200" dirty="0" err="1"/>
            <a:t>analyse</a:t>
          </a:r>
          <a:r>
            <a:rPr lang="en-US" sz="1500" kern="1200" dirty="0"/>
            <a:t> investors</a:t>
          </a:r>
        </a:p>
      </dsp:txBody>
      <dsp:txXfrm>
        <a:off x="3912836" y="4293693"/>
        <a:ext cx="2051359" cy="12009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4BD555-AC1B-7D49-810B-7AAEF0EEB0B8}">
      <dsp:nvSpPr>
        <dsp:cNvPr id="0" name=""/>
        <dsp:cNvSpPr/>
      </dsp:nvSpPr>
      <dsp:spPr>
        <a:xfrm>
          <a:off x="520596" y="0"/>
          <a:ext cx="3917773" cy="3917773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DC113A-1C8C-8E41-B63E-2FF08214DD23}">
      <dsp:nvSpPr>
        <dsp:cNvPr id="0" name=""/>
        <dsp:cNvSpPr/>
      </dsp:nvSpPr>
      <dsp:spPr>
        <a:xfrm>
          <a:off x="775251" y="254655"/>
          <a:ext cx="1567109" cy="156710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0" i="0" kern="1200"/>
            <a:t>The average unicorn valuation is approximately $3 billion.</a:t>
          </a:r>
          <a:endParaRPr lang="en-US" sz="1400" kern="1200"/>
        </a:p>
      </dsp:txBody>
      <dsp:txXfrm>
        <a:off x="851751" y="331155"/>
        <a:ext cx="1414109" cy="1414109"/>
      </dsp:txXfrm>
    </dsp:sp>
    <dsp:sp modelId="{1A2BE4BD-4CF2-9540-A721-79058D23CCA2}">
      <dsp:nvSpPr>
        <dsp:cNvPr id="0" name=""/>
        <dsp:cNvSpPr/>
      </dsp:nvSpPr>
      <dsp:spPr>
        <a:xfrm>
          <a:off x="2616605" y="254655"/>
          <a:ext cx="1567109" cy="156710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0" i="0" kern="1200" dirty="0"/>
            <a:t>The average time for a company to become a unicorn is around 7 years.</a:t>
          </a:r>
          <a:endParaRPr lang="en-US" sz="1400" kern="1200" dirty="0"/>
        </a:p>
      </dsp:txBody>
      <dsp:txXfrm>
        <a:off x="2693105" y="331155"/>
        <a:ext cx="1414109" cy="1414109"/>
      </dsp:txXfrm>
    </dsp:sp>
    <dsp:sp modelId="{108C14FE-E0CF-5849-BFA2-0DC8F1E6C93F}">
      <dsp:nvSpPr>
        <dsp:cNvPr id="0" name=""/>
        <dsp:cNvSpPr/>
      </dsp:nvSpPr>
      <dsp:spPr>
        <a:xfrm>
          <a:off x="775251" y="2096008"/>
          <a:ext cx="1567109" cy="156710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0" i="0" kern="1200" dirty="0"/>
            <a:t>Majority of unicorn companies began in 2012.</a:t>
          </a:r>
          <a:endParaRPr lang="en-US" sz="1400" kern="1200" dirty="0"/>
        </a:p>
      </dsp:txBody>
      <dsp:txXfrm>
        <a:off x="851751" y="2172508"/>
        <a:ext cx="1414109" cy="1414109"/>
      </dsp:txXfrm>
    </dsp:sp>
    <dsp:sp modelId="{F707EF95-2F55-1444-8347-0E1AFA984D06}">
      <dsp:nvSpPr>
        <dsp:cNvPr id="0" name=""/>
        <dsp:cNvSpPr/>
      </dsp:nvSpPr>
      <dsp:spPr>
        <a:xfrm>
          <a:off x="2616605" y="2096008"/>
          <a:ext cx="1567109" cy="156710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0" i="0" kern="1200"/>
            <a:t>Yidian Zixun reached unicorn status 4 years prior to its founding, reasons unknown.</a:t>
          </a:r>
          <a:endParaRPr lang="en-US" sz="1400" kern="1200"/>
        </a:p>
      </dsp:txBody>
      <dsp:txXfrm>
        <a:off x="2693105" y="2172508"/>
        <a:ext cx="1414109" cy="1414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B93BD-11D1-190A-AE79-52ADAD6BC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065A15-5A88-A582-9D82-DFF26FCC36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E805B-3EC3-07D0-3A5B-07903BF85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5A4F8-CC6E-4793-EFEB-95CEF2757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F23C-30E8-0A1B-7F39-9A6852549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7387223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62AC4-E5B3-12D8-9647-E42E381B1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6DEC4A-91B7-0A37-8447-7A1E1A9A6D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6ED7A-E98C-43E5-FC7C-FAE963776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8EB12-9082-9145-5B21-D33429A20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F2119-E567-41D6-7B0F-545A78736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3180436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CE7743-A625-12CF-B6EA-477029829C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2318EC-1AA7-EFBE-9736-78B0774EC8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FC89C-E8D5-E2CA-E5B6-F9057B8B5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5D3BF-22FB-502D-E66C-0F086C80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B4339-4D82-C536-14E4-BC572483E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823680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422D1-F15E-20D2-375D-FC64644D8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4D3F6-928B-A3D7-1E17-81836BF742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0C357-DA04-18F1-F69B-E5DA390AE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7872F-EB28-D726-3857-E7EC3F892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8C49FB-9D0B-18AD-59E9-9A80714E9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0002534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2E424-7854-BA4C-3DA8-E6693950C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F9098-F719-4974-1A4B-A1982C928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0EF57-C692-D3E0-6E93-3ECEAEE6E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68AEC-1F03-A246-D071-E2A7338E8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E1C90-2E1D-D3D4-22F0-9A6C37786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7815972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4D096-B62F-0D04-8660-668CF705A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A750B-2BBA-D63F-A837-DB117B15D6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30968-6037-20F7-65FC-9969A8B99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4EA47-B906-F4DF-947E-F652B709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C30A8-DC9B-2305-D688-BF6C508C5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6913274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21C49-6D78-3019-FB7B-C7CEC7234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E87E8-6908-4A6B-1C11-E8DBB33ACE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30EC72-D9F2-162F-B5A6-3C00FD59B3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021BC9-E02D-B7BE-52C8-B5D8256C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9EC90C-5956-175D-C3AD-2E820D940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965423-BC5C-8ED6-B97D-D9316D8BD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6236477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AADF4-FF69-195C-6010-5818A6845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2856B-E7DC-3A14-9D84-050BA5243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5BBA41-3332-304C-7223-7C1E86004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A939C9-5E04-4C74-06BB-FB5C3479D7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A5A542-93DD-BE0F-2D2F-AA5CEBFFF1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A76EAD-1A61-697C-7881-108F8579F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DB0308-8318-5326-5728-1823ED96F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E161C3-5FA4-3997-C881-F6A4958AA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922961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05272-DC37-272F-707A-D77C9FF26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A8C488-B10A-6185-1E03-826C79695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981688-C759-E7A5-207B-D4DDC4CA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3856C-3509-4106-1F27-A53CAF8B8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839198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589CD8-635C-E28C-7CDA-C6EB22293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7B0771-6709-33B1-EB3D-5A979C8AD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F2906-E8E3-4BE8-52E6-F4A6F6BED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6204095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2E805-398B-7A46-E8FF-5CB9A11F5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CF26F-429F-5AE6-FB1D-34A51AB47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0D9B91-088A-60B6-BE4F-DF707F8549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B860A5-AB2E-9E1B-C809-D0625AEA2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C1BFF-2992-C541-1F3A-924C02252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B9C9EE-6AC9-0304-34F1-F8921A4D7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40782863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CD680-0CA3-B656-1F2F-0593E3585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E84374-63B3-40F9-BD46-51BBA1737A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A46DA9-080B-5065-4410-C5F06C2B5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71FAD-5EFB-B158-B1B5-7D336187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FA9482-EBF9-8087-5D19-689E69955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6B0D7-3E46-53C4-0260-5B039D320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3620841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776591-F640-0740-9273-BB0E692DB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C1BCE-5268-20CD-A25D-E476B7C089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92951-566E-8FD6-C97B-4E30B7B54C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76C7F-BE4A-084B-B757-BA6DCA0B51A6}" type="datetimeFigureOut">
              <a:rPr lang="en-NG" smtClean="0"/>
              <a:t>29/08/2023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35C8F-8046-3A29-B290-4D99A5E09B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C980C1-C89D-2902-9FA4-2F85C517B7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210F5-3CCD-214B-8D64-51DE75CE408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263182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D2859558-97A1-3E91-C22F-E7117B31E7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3060-24DC-B907-A950-AE90BCFBF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2653" y="2207603"/>
            <a:ext cx="10160598" cy="211888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 b="1" dirty="0">
                <a:solidFill>
                  <a:srgbClr val="FFFFFF"/>
                </a:solidFill>
              </a:rPr>
              <a:t>Exploratory Data Analysis of Unicorn Companies</a:t>
            </a:r>
            <a:endParaRPr lang="en-NG" sz="5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8170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F78CD-9B2C-9FD2-BCF9-8353F4428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" y="640823"/>
            <a:ext cx="4070524" cy="5583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Cleaning &amp; Manipulation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FF01450D-8488-CA4B-7E17-CC9AD27637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5094823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22992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42A7AA-B954-3AC1-0A80-5A6AB484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FINDINGS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87CABC-33AA-4FDE-897B-B39C456652D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96000" y="2198363"/>
            <a:ext cx="5670175" cy="3731790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32BBE099-A614-0CCB-D64B-2BDE5D6D1B5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8082486"/>
              </p:ext>
            </p:extLst>
          </p:nvPr>
        </p:nvGraphicFramePr>
        <p:xfrm>
          <a:off x="1137034" y="2198362"/>
          <a:ext cx="4958966" cy="3917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68212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 1049">
            <a:extLst>
              <a:ext uri="{FF2B5EF4-FFF2-40B4-BE49-F238E27FC236}">
                <a16:creationId xmlns:a16="http://schemas.microsoft.com/office/drawing/2014/main" id="{891401DC-7AF6-42FA-BE31-CF773B6C8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80"/>
            <a:ext cx="12188952" cy="685800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3C9F7820-3601-D899-B8FA-837B58D79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3935057" cy="2239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64217773-43D0-3CF9-E02D-993AE6FD6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71259" y="0"/>
            <a:ext cx="3828117" cy="2235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A19CDA6-412D-62E3-12C4-707ABC9E01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28640" y="0"/>
            <a:ext cx="3960261" cy="2205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E0B96B0-A38B-8EBA-B295-AAE66CBB5C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365588"/>
            <a:ext cx="3935048" cy="2144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47FACA2-441C-59AB-C82F-3864DE378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4632601"/>
            <a:ext cx="3935044" cy="2209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2" name="Rectangle 1051">
            <a:extLst>
              <a:ext uri="{FF2B5EF4-FFF2-40B4-BE49-F238E27FC236}">
                <a16:creationId xmlns:a16="http://schemas.microsoft.com/office/drawing/2014/main" id="{2B7203F0-D9CB-4774-B9D4-B3AB625DF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7495" y="2300641"/>
            <a:ext cx="8124506" cy="455736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BC78F-C92D-3C25-7DCE-1E8405BE2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1259" y="2365588"/>
            <a:ext cx="7917641" cy="538977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INSIGHTS</a:t>
            </a:r>
          </a:p>
        </p:txBody>
      </p:sp>
      <p:cxnSp>
        <p:nvCxnSpPr>
          <p:cNvPr id="1054" name="Straight Connector 1053">
            <a:extLst>
              <a:ext uri="{FF2B5EF4-FFF2-40B4-BE49-F238E27FC236}">
                <a16:creationId xmlns:a16="http://schemas.microsoft.com/office/drawing/2014/main" id="{A88CB8AF-5631-45C6-BFEC-971C4D6E5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285774"/>
            <a:ext cx="12188952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6" name="Straight Connector 1055">
            <a:extLst>
              <a:ext uri="{FF2B5EF4-FFF2-40B4-BE49-F238E27FC236}">
                <a16:creationId xmlns:a16="http://schemas.microsoft.com/office/drawing/2014/main" id="{9F2EA1AF-73AB-4FCB-B4EE-0E42E725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571548"/>
            <a:ext cx="4064320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Straight Connector 1057">
            <a:extLst>
              <a:ext uri="{FF2B5EF4-FFF2-40B4-BE49-F238E27FC236}">
                <a16:creationId xmlns:a16="http://schemas.microsoft.com/office/drawing/2014/main" id="{65A18FBF-6157-4210-BEF2-9A6C31FA8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Straight Connector 1059">
            <a:extLst>
              <a:ext uri="{FF2B5EF4-FFF2-40B4-BE49-F238E27FC236}">
                <a16:creationId xmlns:a16="http://schemas.microsoft.com/office/drawing/2014/main" id="{43C9CCA8-3CEC-4CD0-A624-A701C6125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20742" y="-680"/>
            <a:ext cx="0" cy="224028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F60428-C5E7-FFF6-B026-AE56BA7F35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71147" y="2969511"/>
            <a:ext cx="8117805" cy="3887811"/>
          </a:xfr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Fintech industry: 224 unicorns (highest), Travel industry: 14 unicorns (lowest), IT sector dominates top </a:t>
            </a:r>
            <a:r>
              <a:rPr lang="en-US" sz="1050" dirty="0">
                <a:solidFill>
                  <a:srgbClr val="FFFFFF"/>
                </a:solidFill>
              </a:rPr>
              <a:t>4</a:t>
            </a:r>
            <a:r>
              <a:rPr lang="en-US" sz="1050" b="0" i="0" dirty="0">
                <a:solidFill>
                  <a:srgbClr val="FFFFFF"/>
                </a:solidFill>
                <a:effectLst/>
              </a:rPr>
              <a:t> industries.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USA: Highest unicorns (562), top cities: San Francisco and New York (562 total).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China: 173 unicorns, top cities: Beijing and Shanghai (China).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San Francisco: Industrial hub with high ROI potential.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ROI analysis: Top ROI - Otto Bock HealthCare, SSENSE (4B), </a:t>
            </a:r>
            <a:r>
              <a:rPr lang="en-US" sz="1050" b="0" i="0" dirty="0" err="1">
                <a:solidFill>
                  <a:srgbClr val="FFFFFF"/>
                </a:solidFill>
                <a:effectLst/>
              </a:rPr>
              <a:t>Uplight</a:t>
            </a:r>
            <a:r>
              <a:rPr lang="en-US" sz="1050" b="0" i="0" dirty="0">
                <a:solidFill>
                  <a:srgbClr val="FFFFFF"/>
                </a:solidFill>
                <a:effectLst/>
              </a:rPr>
              <a:t>, RSN (2B), </a:t>
            </a:r>
            <a:r>
              <a:rPr lang="en-US" sz="1050" b="0" i="0" dirty="0" err="1">
                <a:solidFill>
                  <a:srgbClr val="FFFFFF"/>
                </a:solidFill>
                <a:effectLst/>
              </a:rPr>
              <a:t>Sitech</a:t>
            </a:r>
            <a:r>
              <a:rPr lang="en-US" sz="1050" b="0" i="0" dirty="0">
                <a:solidFill>
                  <a:srgbClr val="FFFFFF"/>
                </a:solidFill>
                <a:effectLst/>
              </a:rPr>
              <a:t> Dev (1B).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Annual ROI analysis: </a:t>
            </a:r>
            <a:r>
              <a:rPr lang="en-US" sz="1050" b="0" i="0" dirty="0" err="1">
                <a:solidFill>
                  <a:srgbClr val="FFFFFF"/>
                </a:solidFill>
                <a:effectLst/>
              </a:rPr>
              <a:t>Uplight</a:t>
            </a:r>
            <a:r>
              <a:rPr lang="en-US" sz="1050" b="0" i="0" dirty="0">
                <a:solidFill>
                  <a:srgbClr val="FFFFFF"/>
                </a:solidFill>
                <a:effectLst/>
              </a:rPr>
              <a:t>, </a:t>
            </a:r>
            <a:r>
              <a:rPr lang="en-US" sz="1050" b="0" i="0" dirty="0" err="1">
                <a:solidFill>
                  <a:srgbClr val="FFFFFF"/>
                </a:solidFill>
                <a:effectLst/>
              </a:rPr>
              <a:t>Xiaobing</a:t>
            </a:r>
            <a:r>
              <a:rPr lang="en-US" sz="1050" b="0" i="0" dirty="0">
                <a:solidFill>
                  <a:srgbClr val="FFFFFF"/>
                </a:solidFill>
                <a:effectLst/>
              </a:rPr>
              <a:t> (1B), </a:t>
            </a:r>
            <a:r>
              <a:rPr lang="en-US" sz="1050" b="0" i="0" dirty="0" err="1">
                <a:solidFill>
                  <a:srgbClr val="FFFFFF"/>
                </a:solidFill>
                <a:effectLst/>
              </a:rPr>
              <a:t>Sitech</a:t>
            </a:r>
            <a:r>
              <a:rPr lang="en-US" sz="1050" b="0" i="0" dirty="0">
                <a:solidFill>
                  <a:srgbClr val="FFFFFF"/>
                </a:solidFill>
                <a:effectLst/>
              </a:rPr>
              <a:t> Dev, Assembly (500M), </a:t>
            </a:r>
            <a:r>
              <a:rPr lang="en-US" sz="1050" b="0" i="0" dirty="0" err="1">
                <a:solidFill>
                  <a:srgbClr val="FFFFFF"/>
                </a:solidFill>
                <a:effectLst/>
              </a:rPr>
              <a:t>Poizon</a:t>
            </a:r>
            <a:r>
              <a:rPr lang="en-US" sz="1050" b="0" i="0" dirty="0">
                <a:solidFill>
                  <a:srgbClr val="FFFFFF"/>
                </a:solidFill>
                <a:effectLst/>
              </a:rPr>
              <a:t> (250M).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Most unicorns took 0-10 years to emerge (900+ out of 1074).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Trend: Decline from 98 years to &lt;1 year to become unicorn.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Funding vs. Valuation: Higher funding correlates with higher valuation.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Industry valuations: AI (180B), Consumer Retail (40B), Mobile Telecom (1B).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Funding: Consumer Retail (14B), Mobile Telecom (1B), AI (8B).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Valuation: AI (180B), Cybersecurity (low), Mobile Telecom (low).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Strong correlation: Valuation and Funding, ROI and Years to Unicorn.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Positive relation: Years to Unicorn and ROI.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Negative relation: ROI, Valuation, Funding, Years to Unicorn.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Top investors: Accel, Tiger Global (60, 53), Andreessen, Sequoia (53, 48), Insight (47).</a:t>
            </a:r>
          </a:p>
          <a:p>
            <a:pPr indent="-228600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FFFFFF"/>
                </a:solidFill>
                <a:effectLst/>
              </a:rPr>
              <a:t>Fintech industry: 645 investors (highest), Travel industry: 40 investors (lowest), IT sector leads in investor count.</a:t>
            </a:r>
          </a:p>
        </p:txBody>
      </p:sp>
    </p:spTree>
    <p:extLst>
      <p:ext uri="{BB962C8B-B14F-4D97-AF65-F5344CB8AC3E}">
        <p14:creationId xmlns:p14="http://schemas.microsoft.com/office/powerpoint/2010/main" val="3817362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8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58C31-FD72-4451-0A90-FA7BD0DA3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730" y="1412488"/>
            <a:ext cx="3353038" cy="752487"/>
          </a:xfrm>
        </p:spPr>
        <p:txBody>
          <a:bodyPr anchor="t">
            <a:normAutofit/>
          </a:bodyPr>
          <a:lstStyle/>
          <a:p>
            <a:r>
              <a:rPr lang="en-NG" sz="2800" b="1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28D10-E477-7B97-2D58-AFFB724D1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54957" y="416858"/>
            <a:ext cx="3570116" cy="60780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800" b="1" i="0" dirty="0">
                <a:effectLst/>
                <a:latin typeface="Söhne"/>
              </a:rPr>
              <a:t>Recommendations for Investors:</a:t>
            </a:r>
            <a:endParaRPr lang="en-GB" sz="18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Söhne"/>
              </a:rPr>
              <a:t>Diversify Investments:</a:t>
            </a:r>
            <a:r>
              <a:rPr lang="en-GB" sz="1800" b="0" i="0" dirty="0">
                <a:effectLst/>
                <a:latin typeface="Söhne"/>
              </a:rPr>
              <a:t> Explore opportunities beyond the Fintech industry to tap into potential growth in other sectors.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Söhne"/>
              </a:rPr>
              <a:t>Strategic Partnerships:</a:t>
            </a:r>
            <a:r>
              <a:rPr lang="en-GB" sz="1800" b="0" i="0" dirty="0">
                <a:effectLst/>
                <a:latin typeface="Söhne"/>
              </a:rPr>
              <a:t> Collaborate with top unicorn companies in San Francisco to maximise ROI.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Söhne"/>
              </a:rPr>
              <a:t>Global Market:</a:t>
            </a:r>
            <a:r>
              <a:rPr lang="en-GB" sz="1800" b="0" i="0" dirty="0">
                <a:effectLst/>
                <a:latin typeface="Söhne"/>
              </a:rPr>
              <a:t> Consider investing in Chinese markets with a significant number of unicorns, especially in Beijing and Shanghai.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Söhne"/>
              </a:rPr>
              <a:t>Long-Term Strategy:</a:t>
            </a:r>
            <a:r>
              <a:rPr lang="en-GB" sz="1800" b="0" i="0" dirty="0">
                <a:effectLst/>
                <a:latin typeface="Söhne"/>
              </a:rPr>
              <a:t> Focus on companies with longer time-to-unicorn, as they tend to exhibit higher ROI over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Söhne"/>
              </a:rPr>
              <a:t>Tech Innovation:</a:t>
            </a:r>
            <a:r>
              <a:rPr lang="en-GB" sz="1800" b="0" i="0" dirty="0">
                <a:effectLst/>
                <a:latin typeface="Söhne"/>
              </a:rPr>
              <a:t> Embrace investments in AI-driven companies for substantial valuation potential.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325116-0BD8-15D2-D8CE-5901C9AEC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99154" y="416859"/>
            <a:ext cx="3570116" cy="60780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b="1" i="0" dirty="0">
                <a:effectLst/>
                <a:latin typeface="Söhne"/>
              </a:rPr>
              <a:t>Recommendations for Unicorn Companies:</a:t>
            </a:r>
            <a:endParaRPr lang="en-GB" sz="18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Söhne"/>
              </a:rPr>
              <a:t>Industry Analysis:</a:t>
            </a:r>
            <a:r>
              <a:rPr lang="en-GB" sz="1800" b="0" i="0" dirty="0">
                <a:effectLst/>
                <a:latin typeface="Söhne"/>
              </a:rPr>
              <a:t> Focus on sectors like Fintech and IT, where unicorn growth is prominent.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Söhne"/>
              </a:rPr>
              <a:t>Global Expansion:</a:t>
            </a:r>
            <a:r>
              <a:rPr lang="en-GB" sz="1800" b="0" i="0" dirty="0">
                <a:effectLst/>
                <a:latin typeface="Söhne"/>
              </a:rPr>
              <a:t> Consider entering or expanding in the USA, particularly San Francisco and New York, for investor interest.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Söhne"/>
              </a:rPr>
              <a:t>Strategic Partnerships:</a:t>
            </a:r>
            <a:r>
              <a:rPr lang="en-GB" sz="1800" b="0" i="0" dirty="0">
                <a:effectLst/>
                <a:latin typeface="Söhne"/>
              </a:rPr>
              <a:t> Attract leading investors like Accel, Tiger Global, and Andreessen for growth acceleration.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Söhne"/>
              </a:rPr>
              <a:t>Efficient Funding:</a:t>
            </a:r>
            <a:r>
              <a:rPr lang="en-GB" sz="1800" b="0" i="0" dirty="0">
                <a:effectLst/>
                <a:latin typeface="Söhne"/>
              </a:rPr>
              <a:t> Seek investments that align with valuation goals, especially in AI and Consumer Retail industries.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Söhne"/>
              </a:rPr>
              <a:t>Agile Approach:</a:t>
            </a:r>
            <a:r>
              <a:rPr lang="en-GB" sz="1800" b="0" i="0" dirty="0">
                <a:effectLst/>
                <a:latin typeface="Söhne"/>
              </a:rPr>
              <a:t> Strive for quicker time-to-unicorn to optimize ROI, while maintaining sustainable growth.</a:t>
            </a:r>
          </a:p>
        </p:txBody>
      </p:sp>
    </p:spTree>
    <p:extLst>
      <p:ext uri="{BB962C8B-B14F-4D97-AF65-F5344CB8AC3E}">
        <p14:creationId xmlns:p14="http://schemas.microsoft.com/office/powerpoint/2010/main" val="1990987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ageCurlDouble" invX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577</Words>
  <Application>Microsoft Macintosh PowerPoint</Application>
  <PresentationFormat>Widescreen</PresentationFormat>
  <Paragraphs>44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Söhne</vt:lpstr>
      <vt:lpstr>Office Theme</vt:lpstr>
      <vt:lpstr>Exploratory Data Analysis of Unicorn Companies</vt:lpstr>
      <vt:lpstr>Data Cleaning &amp; Manipulation</vt:lpstr>
      <vt:lpstr>FINDINGS</vt:lpstr>
      <vt:lpstr>INSIGHTS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Exploratory Data Analysis of Unicorn Companies</dc:title>
  <dc:creator>Ayo haa-Your Adebawojo</dc:creator>
  <cp:lastModifiedBy>Ayo haa-Your Adebawojo</cp:lastModifiedBy>
  <cp:revision>2</cp:revision>
  <dcterms:created xsi:type="dcterms:W3CDTF">2023-08-28T21:13:31Z</dcterms:created>
  <dcterms:modified xsi:type="dcterms:W3CDTF">2023-08-28T23:02:15Z</dcterms:modified>
</cp:coreProperties>
</file>

<file path=docProps/thumbnail.jpeg>
</file>